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4" r:id="rId4"/>
    <p:sldId id="268" r:id="rId5"/>
    <p:sldId id="266" r:id="rId6"/>
    <p:sldId id="26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7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4" d="100"/>
          <a:sy n="94" d="100"/>
        </p:scale>
        <p:origin x="-197" y="2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70A1A5D-5A81-47DB-BE2C-03E0990F0D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9144000" cy="19431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D18D89D-FEB0-4064-AD3B-357BF020BC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C08CCA0-7AC9-4458-99BC-25257703B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9985775-DA12-4519-AD4E-BF0D8B5A28A2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F7410E7-85CD-46DA-BC17-903832138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CC549DF-D60D-41D0-9ADE-DA8EA16AD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9F1CE1-AE97-4474-A621-9FAA4F63F5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66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A3F95C-774F-4E30-AE17-04AC0612D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7A740606-3AD8-42ED-B129-A3DEC06BC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5775-DA12-4519-AD4E-BF0D8B5A28A2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47C616E-EC5D-4161-B871-4DBFA23F1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017A186C-6BE5-484A-94F6-B5CFB1FB3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1CE1-AE97-4474-A621-9FAA4F63F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219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84059D37-F92B-4726-A34B-164AC46F6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5775-DA12-4519-AD4E-BF0D8B5A28A2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5EB8A300-DCC2-4DBC-89F3-19460679B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6AE01FBC-E1B1-44CF-B5F4-B0621F58B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1CE1-AE97-4474-A621-9FAA4F63F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877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0CDE81A-B789-490D-9823-1DCB79555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4E3DE41-335B-4255-BD1B-1BD5FD769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1CDC965-EE27-49DE-926C-3E4E5F353E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187F107-3B06-47AE-890B-4028A5F72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5775-DA12-4519-AD4E-BF0D8B5A28A2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4E7A224-216B-43E1-A95E-10F95BB0F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5BF9C8F-012F-410C-9624-42ADB56B0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1CE1-AE97-4474-A621-9FAA4F63F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81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B7FA0CA-376B-46DC-813B-5E5FBFAAC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F1EBA494-E82E-4757-A3C0-955EA65D11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3117C38-1525-4DAA-A6A8-79732457CC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CF361C5-F126-4C0B-AE3A-2CBA980E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5775-DA12-4519-AD4E-BF0D8B5A28A2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F4F4485-29FD-4F98-96FC-E5D8DCB98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942FB67-03FB-449E-89B5-DF67F63DA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1CE1-AE97-4474-A621-9FAA4F63F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768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575B5E7-60F9-464C-B174-D06589C57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28484D1-D333-4AE1-BBFC-CD1DEC20F3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4A59D6A-B58D-4E95-A396-200C9B9BC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5775-DA12-4519-AD4E-BF0D8B5A28A2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EB437D5-797B-49CA-AD3B-BE3CAF57E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A1F4BFD-DCAB-4FA8-B42C-658D6832F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1CE1-AE97-4474-A621-9FAA4F63F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691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0DD7D349-5ABD-40CA-91CD-9AC19B7C01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28E4FE5-4CB9-457C-9776-A6FC25BBA2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6DF420E-C006-48BA-ACD0-A009889F4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5775-DA12-4519-AD4E-BF0D8B5A28A2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36841BA-4A5C-4F80-82B2-3FE13D1DF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B5348BA-A8D9-4752-9849-D1F480476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1CE1-AE97-4474-A621-9FAA4F63F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169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C2F858-143C-49BF-AC24-DDE5A5694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60709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CA1AEBE-8905-4864-B3FD-4CD04946E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AA079D8C-B135-4B29-9B74-4C89FD7E531F}"/>
              </a:ext>
            </a:extLst>
          </p:cNvPr>
          <p:cNvSpPr/>
          <p:nvPr userDrawn="1"/>
        </p:nvSpPr>
        <p:spPr>
          <a:xfrm>
            <a:off x="8625840" y="6644640"/>
            <a:ext cx="3600000" cy="213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FF0D1648-B806-40EE-B6E3-7634106F579D}"/>
              </a:ext>
            </a:extLst>
          </p:cNvPr>
          <p:cNvSpPr/>
          <p:nvPr userDrawn="1"/>
        </p:nvSpPr>
        <p:spPr>
          <a:xfrm>
            <a:off x="0" y="-22383"/>
            <a:ext cx="3600000" cy="213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9D45F2DE-3202-46E3-A4DF-1E1F8D2367F3}"/>
              </a:ext>
            </a:extLst>
          </p:cNvPr>
          <p:cNvSpPr/>
          <p:nvPr userDrawn="1"/>
        </p:nvSpPr>
        <p:spPr>
          <a:xfrm rot="16200000">
            <a:off x="8820811" y="3139757"/>
            <a:ext cx="6492875" cy="2133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D4E4023C-83D7-4B9B-83E0-97AB0F4AC43B}"/>
              </a:ext>
            </a:extLst>
          </p:cNvPr>
          <p:cNvSpPr/>
          <p:nvPr userDrawn="1"/>
        </p:nvSpPr>
        <p:spPr>
          <a:xfrm rot="16200000">
            <a:off x="-3139758" y="3504883"/>
            <a:ext cx="6492875" cy="2133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804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C2F858-143C-49BF-AC24-DDE5A5694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870539" cy="1325563"/>
          </a:xfrm>
        </p:spPr>
        <p:txBody>
          <a:bodyPr/>
          <a:lstStyle>
            <a:lvl1pPr>
              <a:defRPr b="1">
                <a:solidFill>
                  <a:srgbClr val="60709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CA1AEBE-8905-4864-B3FD-4CD04946E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870539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Рисунок 4">
            <a:extLst>
              <a:ext uri="{FF2B5EF4-FFF2-40B4-BE49-F238E27FC236}">
                <a16:creationId xmlns:a16="http://schemas.microsoft.com/office/drawing/2014/main" xmlns="" id="{8B632DE5-F5F2-4462-94DA-690026333B0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032750" y="0"/>
            <a:ext cx="4159250" cy="68580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33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81134973-9603-4EB5-B737-91F29D4CD883}"/>
              </a:ext>
            </a:extLst>
          </p:cNvPr>
          <p:cNvSpPr/>
          <p:nvPr userDrawn="1"/>
        </p:nvSpPr>
        <p:spPr>
          <a:xfrm>
            <a:off x="563880" y="428043"/>
            <a:ext cx="11155680" cy="5991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AAAB7C-7C1B-4105-BE24-F811EBB40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60709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AECA37A-4894-4A33-9EBE-8B2E35025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3A43-64E5-4616-89E6-626296516E98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230E9E2-71FB-4D16-B449-EA5254AC7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FF10A82-3FA8-48BC-A562-4BDCC940C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69BD-07F3-416C-B560-DF49FE6E323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xmlns="" id="{F0D9FAC9-46ED-4B2F-8516-B63FF23543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8200" y="2301875"/>
            <a:ext cx="4895129" cy="1568450"/>
          </a:xfrm>
        </p:spPr>
        <p:txBody>
          <a:bodyPr/>
          <a:lstStyle/>
          <a:p>
            <a:endParaRPr lang="ru-RU"/>
          </a:p>
        </p:txBody>
      </p:sp>
      <p:sp>
        <p:nvSpPr>
          <p:cNvPr id="21" name="Текст 14">
            <a:extLst>
              <a:ext uri="{FF2B5EF4-FFF2-40B4-BE49-F238E27FC236}">
                <a16:creationId xmlns:a16="http://schemas.microsoft.com/office/drawing/2014/main" xmlns="" id="{4413139B-1729-455B-B830-4DAB12D9B25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58672" y="4428023"/>
            <a:ext cx="4879887" cy="1355725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22" name="Текст 14">
            <a:extLst>
              <a:ext uri="{FF2B5EF4-FFF2-40B4-BE49-F238E27FC236}">
                <a16:creationId xmlns:a16="http://schemas.microsoft.com/office/drawing/2014/main" xmlns="" id="{222B09F7-7246-4274-A513-9BEACBF61E1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53441" y="4428022"/>
            <a:ext cx="4879888" cy="1355725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Рисунок 9">
            <a:extLst>
              <a:ext uri="{FF2B5EF4-FFF2-40B4-BE49-F238E27FC236}">
                <a16:creationId xmlns:a16="http://schemas.microsoft.com/office/drawing/2014/main" xmlns="" id="{4B61BE1B-0619-47D5-8D00-1DBE9B7F40B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458672" y="2320617"/>
            <a:ext cx="4940847" cy="156845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887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914E300-70A9-4046-B13A-C580CDF08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60709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E2941CF8-4508-43CA-BA33-C0B9ED753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5775-DA12-4519-AD4E-BF0D8B5A28A2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F7B9934-7384-4A83-8B0E-FFF486DDF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A4F36D14-7448-4ACB-B1EC-DDDAAA955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1CE1-AE97-4474-A621-9FAA4F63F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43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C2F858-143C-49BF-AC24-DDE5A5694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CA1AEBE-8905-4864-B3FD-4CD04946E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72816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D6F616B-C814-43CB-9D66-2ACCE175F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8AE93A1-6738-46E4-8F22-EE921A983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C78392C-C9F7-4DEF-AA81-542C2AAC7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5775-DA12-4519-AD4E-BF0D8B5A28A2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00A34EB-7EF1-4575-A605-E6075A635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1F6B72C-E973-4717-9B32-EB861DCB2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1CE1-AE97-4474-A621-9FAA4F63F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71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09AC03E-CC96-46B4-8F06-809941B60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ED83CB0-A9EB-4FCC-AFF1-9C0719455B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2A519CA-8C32-464E-AB8C-C7DAE493B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9389CDC-954B-4F3C-8708-20D835E73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5775-DA12-4519-AD4E-BF0D8B5A28A2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021DA71-9B62-4B5B-9FC5-8A2FE4CE5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BC5407C-33E1-4753-B9AC-F00DBA808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1CE1-AE97-4474-A621-9FAA4F63F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741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D663584-63A5-4369-B563-05FB35552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38BDB9A-93BD-4EBA-9434-1716F8976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C6B4D10-58E3-4843-B773-ACE304291F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DF791276-15DC-4AAA-A29A-7294AAED51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D984DE98-0C02-460E-AEB8-1FFCF6EE59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4AE545B8-BE5D-416A-A9C4-DD9421383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5775-DA12-4519-AD4E-BF0D8B5A28A2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203D84F0-63EB-4F1F-A304-21FC57730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56BA2A66-252D-4BBD-AD7E-3C84EC958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1CE1-AE97-4474-A621-9FAA4F63F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985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s://presentation-creation.ru/" TargetMode="Externa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5569195-B136-450A-9EBB-E4D32554B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C56AFD3-762E-431D-8169-48E9431F2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0B0A7F1-90CF-4B8D-9FE0-9796384F4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85775-DA12-4519-AD4E-BF0D8B5A28A2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22E4D6C-F1D3-4A14-8D0D-B4CCD0AC81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DACE525-741D-45DF-830F-DE1754B074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F1CE1-AE97-4474-A621-9FAA4F63F5A7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7"/>
            <a:extLst>
              <a:ext uri="{FF2B5EF4-FFF2-40B4-BE49-F238E27FC236}">
                <a16:creationId xmlns:a16="http://schemas.microsoft.com/office/drawing/2014/main" xmlns="" id="{5B02C175-E080-45D1-9C7B-D1AA06E5A429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72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63" r:id="rId4"/>
    <p:sldLayoutId id="2147483661" r:id="rId5"/>
    <p:sldLayoutId id="214748366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koiro.edu.ru/centers/tsentr-informatizatsii-obrazovaniya/tsifrovaya-obrazovatelnaya-sreda/docs/2_prikaz_649_02122019.pdf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3A24C834-B741-4195-B095-CF0589AF7461}"/>
              </a:ext>
            </a:extLst>
          </p:cNvPr>
          <p:cNvSpPr/>
          <p:nvPr/>
        </p:nvSpPr>
        <p:spPr>
          <a:xfrm>
            <a:off x="0" y="2164080"/>
            <a:ext cx="12192000" cy="2819400"/>
          </a:xfrm>
          <a:prstGeom prst="rect">
            <a:avLst/>
          </a:prstGeom>
          <a:solidFill>
            <a:srgbClr val="60709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63F741A-A27B-4CE2-B7D3-79591874A8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Цифровая образовательная среда (ЦОС)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C2BA5F0-712E-441B-8DC7-1A2DEE33DD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Трансформация образования в новых условиях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xmlns="" id="{38D3D184-4321-4E38-BE07-42489AB6216D}"/>
              </a:ext>
            </a:extLst>
          </p:cNvPr>
          <p:cNvCxnSpPr>
            <a:cxnSpLocks/>
          </p:cNvCxnSpPr>
          <p:nvPr/>
        </p:nvCxnSpPr>
        <p:spPr>
          <a:xfrm>
            <a:off x="10789920" y="3420000"/>
            <a:ext cx="1188720" cy="0"/>
          </a:xfrm>
          <a:prstGeom prst="line">
            <a:avLst/>
          </a:prstGeom>
          <a:ln w="666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D6A11B4B-69CF-4A51-9644-617C8A15784E}"/>
              </a:ext>
            </a:extLst>
          </p:cNvPr>
          <p:cNvCxnSpPr>
            <a:cxnSpLocks/>
          </p:cNvCxnSpPr>
          <p:nvPr/>
        </p:nvCxnSpPr>
        <p:spPr>
          <a:xfrm>
            <a:off x="137160" y="3421380"/>
            <a:ext cx="1188720" cy="0"/>
          </a:xfrm>
          <a:prstGeom prst="line">
            <a:avLst/>
          </a:prstGeom>
          <a:ln w="666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65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7512" y="365125"/>
            <a:ext cx="2933205" cy="5548787"/>
          </a:xfrm>
        </p:spPr>
        <p:txBody>
          <a:bodyPr vert="vert270">
            <a:normAutofit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проект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«ОБРАЗОВАНИЕ»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481" y="130630"/>
            <a:ext cx="8439397" cy="6190376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66815"/>
            <a:ext cx="195089" cy="405419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847" y="934790"/>
            <a:ext cx="1225402" cy="6706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089" y="6404722"/>
            <a:ext cx="1225402" cy="6706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7011" y="6404722"/>
            <a:ext cx="1225402" cy="6706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8985" y="968321"/>
            <a:ext cx="1225402" cy="67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33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97823A-4F3C-48C1-B0F1-198D0F02D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ts val="1680"/>
              </a:lnSpc>
            </a:pPr>
            <a:r>
              <a:rPr lang="ru-RU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МИФОВ </a:t>
            </a:r>
            <a:r>
              <a:rPr lang="ru-RU" sz="4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5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ЦОС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B617FBF-8978-45C5-95A8-860220103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880" y="1418254"/>
            <a:ext cx="6215605" cy="13255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МАССОВЫЙ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 НА ДИСТАНТ</a:t>
            </a:r>
          </a:p>
          <a:p>
            <a:pPr>
              <a:lnSpc>
                <a:spcPct val="10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 И УЧИТЕЛЕЙ</a:t>
            </a:r>
          </a:p>
          <a:p>
            <a:pPr>
              <a:lnSpc>
                <a:spcPct val="10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ЗНАНИЙ ДЕТЕЙ</a:t>
            </a:r>
          </a:p>
          <a:p>
            <a:pPr>
              <a:lnSpc>
                <a:spcPct val="10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УЧИЛИСЬ ПО УЧЕБНИКАМ И ВСЕ БЫЛО ХОРОШО»</a:t>
            </a:r>
          </a:p>
          <a:p>
            <a:pPr>
              <a:lnSpc>
                <a:spcPct val="10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ИНТЕРНЕТЕ И ТАК МНОГО ОБУЧАЮЩИХ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ПЛАТФОРМ</a:t>
            </a:r>
          </a:p>
          <a:p>
            <a:pPr>
              <a:lnSpc>
                <a:spcPct val="10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ИКУССТВЕННЫЙ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 ЗАМЕНИТ УЧИТЕЛЯ</a:t>
            </a:r>
          </a:p>
          <a:p>
            <a:pPr>
              <a:lnSpc>
                <a:spcPct val="10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ПОВРЕДИТ ЗДОРОВЬЮ ДЕТЕЙ</a:t>
            </a:r>
          </a:p>
        </p:txBody>
      </p:sp>
      <p:pic>
        <p:nvPicPr>
          <p:cNvPr id="7" name="Рисунок 6" descr="Изображение выглядит как текст, человек, внутренний, потолок&#10;&#10;Автоматически созданное описание">
            <a:extLst>
              <a:ext uri="{FF2B5EF4-FFF2-40B4-BE49-F238E27FC236}">
                <a16:creationId xmlns:a16="http://schemas.microsoft.com/office/drawing/2014/main" xmlns="" id="{C5A4626C-D4AB-4EEE-BADC-D27F2F37CEC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6" r="4546"/>
          <a:stretch>
            <a:fillRect/>
          </a:stretch>
        </p:blipFill>
        <p:spPr>
          <a:xfrm>
            <a:off x="7978624" y="178130"/>
            <a:ext cx="3334602" cy="5498275"/>
          </a:xfr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0C5E091C-4FCC-4F5F-A539-8DE1CF33CFAE}"/>
              </a:ext>
            </a:extLst>
          </p:cNvPr>
          <p:cNvSpPr/>
          <p:nvPr/>
        </p:nvSpPr>
        <p:spPr>
          <a:xfrm rot="16200000">
            <a:off x="-1928771" y="3893293"/>
            <a:ext cx="4054318" cy="1967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774" y="6018838"/>
            <a:ext cx="1225402" cy="6706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278" y="1351192"/>
            <a:ext cx="1225402" cy="67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00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7165" y="831994"/>
            <a:ext cx="7783286" cy="4351338"/>
          </a:xfrm>
        </p:spPr>
        <p:txBody>
          <a:bodyPr>
            <a:noAutofit/>
          </a:bodyPr>
          <a:lstStyle/>
          <a:p>
            <a:r>
              <a:rPr lang="ru-RU" sz="2400" u="sng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400" u="sng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400" u="sng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Росии</a:t>
            </a:r>
            <a:r>
              <a:rPr lang="ru-RU" sz="2400" u="sng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02.12.2019 № 649</a:t>
            </a:r>
            <a:r>
              <a:rPr lang="ru-RU" sz="2400" u="sng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 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модели цифровой образовательной среды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400" u="sng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постановления Правительства Российской Федерации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«О проведении в 2020-2022 годах эксперимента по апробации федеральной информационно-сервисной цифровой образовательной среды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400" u="sng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Методическими рекомендации по вопросам внедрения Целевой модели цифровой образовательной среды в субъектах Российской Федерации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(письмо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14.01.2020 № МР-5/02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направлении методических рекомендаций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</a:p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19 марта 2019 г. № МР-315/02 «О перечне оборудования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234806"/>
            <a:ext cx="184731" cy="2923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04800" y="387206"/>
            <a:ext cx="184731" cy="2923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569" y="234805"/>
            <a:ext cx="3663089" cy="347029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02" y="1390029"/>
            <a:ext cx="195089" cy="4054191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2591" y="6452223"/>
            <a:ext cx="1225402" cy="67062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2591" y="679594"/>
            <a:ext cx="1225402" cy="67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39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936" y="1"/>
            <a:ext cx="11314285" cy="6858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80034"/>
            <a:ext cx="195089" cy="405419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85007" y="1580034"/>
            <a:ext cx="5712031" cy="480131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применение в традиционной классно-урочной системе возможностей электронного образования, дистанционных обучающих технологий и ресурсов. Так же разработан единый перечень материальных и технических условий, которым должна соответствовать современная школа.</a:t>
            </a:r>
          </a:p>
          <a:p>
            <a:r>
              <a:rPr lang="ru-RU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Преимущества: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к высокоскоростному интернету в школах;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к образовательным сайтам и порталам;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дистанционного усвоения материала;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ведения электронного </a:t>
            </a:r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документаоборота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доступа к видеотрансляциям уроков;</a:t>
            </a:r>
          </a:p>
          <a:p>
            <a:pPr marL="285750" indent="-285750">
              <a:buFontTx/>
              <a:buChar char="-"/>
            </a:pP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036" y="251354"/>
            <a:ext cx="2804990" cy="247997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83463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625" y="0"/>
            <a:ext cx="4058375" cy="6192295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418678" y="1139755"/>
            <a:ext cx="8167181" cy="563231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Целью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цифровой образовательной среды является создание и развитие в школе учебно-развивающей среды, обеспечивающей повышение качества образования. Она помогает улучшить образовательный процесс, развить учебную самостоятельность и ответственность детей, предоставляет школьникам разнообразные инструменты для продуктивной деятельности. Возможность получить знания самостоятельно, ориентироваться в больших объемах информации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задача ЦОС-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современную и безопасную электронную образовательную среду, которая обеспечит доступность и высокое качество обучения всех видов и уровней. Планируется, что к 2024 году современные цифровые технологии будут внедрены в 75 субъектах РФ для как минимум 500 тысяч детей</a:t>
            </a:r>
            <a:r>
              <a:rPr lang="ru-RU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8183" y="-10032"/>
            <a:ext cx="70320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</a:t>
            </a:r>
            <a:r>
              <a:rPr lang="ru-RU" sz="6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ЦОС</a:t>
            </a:r>
            <a:endParaRPr lang="ru-RU" sz="6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38" y="1746288"/>
            <a:ext cx="195089" cy="4054191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827" y="1072693"/>
            <a:ext cx="1225402" cy="67062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827" y="6772066"/>
            <a:ext cx="1225402" cy="67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915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230</Words>
  <Application>Microsoft Office PowerPoint</Application>
  <PresentationFormat>Произвольный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Цифровая образовательная среда (ЦОС)</vt:lpstr>
      <vt:lpstr>Национальный проект «ОБРАЗОВАНИЕ»</vt:lpstr>
      <vt:lpstr>8  МИФОВ О ЦОС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znamenka_school@outlook.com</cp:lastModifiedBy>
  <cp:revision>14</cp:revision>
  <dcterms:created xsi:type="dcterms:W3CDTF">2021-12-06T03:54:55Z</dcterms:created>
  <dcterms:modified xsi:type="dcterms:W3CDTF">2022-04-04T07:04:02Z</dcterms:modified>
</cp:coreProperties>
</file>