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72" r:id="rId1"/>
    <p:sldMasterId id="2147483684" r:id="rId2"/>
  </p:sldMasterIdLst>
  <p:notesMasterIdLst>
    <p:notesMasterId r:id="rId22"/>
  </p:notesMasterIdLst>
  <p:handoutMasterIdLst>
    <p:handoutMasterId r:id="rId23"/>
  </p:handoutMasterIdLst>
  <p:sldIdLst>
    <p:sldId id="328" r:id="rId3"/>
    <p:sldId id="420" r:id="rId4"/>
    <p:sldId id="435" r:id="rId5"/>
    <p:sldId id="436" r:id="rId6"/>
    <p:sldId id="422" r:id="rId7"/>
    <p:sldId id="423" r:id="rId8"/>
    <p:sldId id="424" r:id="rId9"/>
    <p:sldId id="425" r:id="rId10"/>
    <p:sldId id="426" r:id="rId11"/>
    <p:sldId id="427" r:id="rId12"/>
    <p:sldId id="416" r:id="rId13"/>
    <p:sldId id="428" r:id="rId14"/>
    <p:sldId id="429" r:id="rId15"/>
    <p:sldId id="431" r:id="rId16"/>
    <p:sldId id="432" r:id="rId17"/>
    <p:sldId id="433" r:id="rId18"/>
    <p:sldId id="434" r:id="rId19"/>
    <p:sldId id="421" r:id="rId20"/>
    <p:sldId id="400" r:id="rId21"/>
  </p:sldIdLst>
  <p:sldSz cx="9144000" cy="6858000" type="screen4x3"/>
  <p:notesSz cx="6805613" cy="9944100"/>
  <p:embeddedFontLst>
    <p:embeddedFont>
      <p:font typeface="Verdana" pitchFamily="34" charset="0"/>
      <p:regular r:id="rId24"/>
      <p:bold r:id="rId25"/>
      <p:italic r:id="rId26"/>
      <p:boldItalic r:id="rId27"/>
    </p:embeddedFont>
    <p:embeddedFont>
      <p:font typeface="Calibri" pitchFamily="34" charset="0"/>
      <p:regular r:id="rId28"/>
      <p:bold r:id="rId29"/>
      <p:italic r:id="rId30"/>
      <p:boldItalic r:id="rId31"/>
    </p:embeddedFont>
    <p:embeddedFont>
      <p:font typeface="PT Sans" charset="-52"/>
      <p:regular r:id="rId32"/>
      <p:bold r:id="rId33"/>
      <p:italic r:id="rId34"/>
      <p:boldItalic r:id="rId3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5">
          <p15:clr>
            <a:srgbClr val="A4A3A4"/>
          </p15:clr>
        </p15:guide>
        <p15:guide id="2" orient="horz" pos="342">
          <p15:clr>
            <a:srgbClr val="A4A3A4"/>
          </p15:clr>
        </p15:guide>
        <p15:guide id="3" orient="horz" pos="462">
          <p15:clr>
            <a:srgbClr val="A4A3A4"/>
          </p15:clr>
        </p15:guide>
        <p15:guide id="4" orient="horz" pos="1053">
          <p15:clr>
            <a:srgbClr val="A4A3A4"/>
          </p15:clr>
        </p15:guide>
        <p15:guide id="5" pos="316">
          <p15:clr>
            <a:srgbClr val="A4A3A4"/>
          </p15:clr>
        </p15:guide>
        <p15:guide id="6" pos="5480">
          <p15:clr>
            <a:srgbClr val="A4A3A4"/>
          </p15:clr>
        </p15:guide>
        <p15:guide id="7" orient="horz" pos="450">
          <p15:clr>
            <a:srgbClr val="A4A3A4"/>
          </p15:clr>
        </p15:guide>
        <p15:guide id="8" orient="horz">
          <p15:clr>
            <a:srgbClr val="A4A3A4"/>
          </p15:clr>
        </p15:guide>
        <p15:guide id="9" pos="280">
          <p15:clr>
            <a:srgbClr val="A4A3A4"/>
          </p15:clr>
        </p15:guide>
        <p15:guide id="10" pos="5504">
          <p15:clr>
            <a:srgbClr val="A4A3A4"/>
          </p15:clr>
        </p15:guide>
        <p15:guide id="11" pos="1174">
          <p15:clr>
            <a:srgbClr val="A4A3A4"/>
          </p15:clr>
        </p15:guide>
        <p15:guide id="12" pos="712">
          <p15:clr>
            <a:srgbClr val="A4A3A4"/>
          </p15:clr>
        </p15:guide>
        <p15:guide id="13" orient="horz" pos="2325">
          <p15:clr>
            <a:srgbClr val="A4A3A4"/>
          </p15:clr>
        </p15:guide>
        <p15:guide id="14" orient="horz" pos="216">
          <p15:clr>
            <a:srgbClr val="A4A3A4"/>
          </p15:clr>
        </p15:guide>
        <p15:guide id="15" pos="234">
          <p15:clr>
            <a:srgbClr val="A4A3A4"/>
          </p15:clr>
        </p15:guide>
        <p15:guide id="16">
          <p15:clr>
            <a:srgbClr val="A4A3A4"/>
          </p15:clr>
        </p15:guide>
        <p15:guide id="17" pos="288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бдрахманова Эмилия Равилевна" initials="АЭР" lastIdx="7" clrIdx="0"/>
  <p:cmAuthor id="2" name="Шестакова Оксана Александровна" initials="ШОА" lastIdx="1" clrIdx="1">
    <p:extLst/>
  </p:cmAuthor>
  <p:cmAuthor id="3" name="Dmitry R" initials="DR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  <a:srgbClr val="B1C0E5"/>
    <a:srgbClr val="075EAD"/>
    <a:srgbClr val="4D71A5"/>
    <a:srgbClr val="00B0F0"/>
    <a:srgbClr val="375075"/>
    <a:srgbClr val="626A7F"/>
    <a:srgbClr val="4B6FA3"/>
    <a:srgbClr val="DA4A46"/>
    <a:srgbClr val="0438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0" autoAdjust="0"/>
    <p:restoredTop sz="95219" autoAdjust="0"/>
  </p:normalViewPr>
  <p:slideViewPr>
    <p:cSldViewPr snapToGrid="0" snapToObjects="1">
      <p:cViewPr>
        <p:scale>
          <a:sx n="107" d="100"/>
          <a:sy n="107" d="100"/>
        </p:scale>
        <p:origin x="-84" y="-72"/>
      </p:cViewPr>
      <p:guideLst>
        <p:guide orient="horz" pos="2165"/>
        <p:guide orient="horz" pos="342"/>
        <p:guide orient="horz" pos="462"/>
        <p:guide orient="horz" pos="1053"/>
        <p:guide orient="horz" pos="450"/>
        <p:guide orient="horz"/>
        <p:guide orient="horz" pos="2325"/>
        <p:guide orient="horz" pos="216"/>
        <p:guide pos="316"/>
        <p:guide pos="5480"/>
        <p:guide pos="280"/>
        <p:guide pos="5504"/>
        <p:guide pos="1174"/>
        <p:guide pos="712"/>
        <p:guide pos="234"/>
        <p:guide/>
        <p:guide pos="28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8" cy="498932"/>
          </a:xfrm>
          <a:prstGeom prst="rect">
            <a:avLst/>
          </a:prstGeom>
        </p:spPr>
        <p:txBody>
          <a:bodyPr vert="horz" lIns="91562" tIns="45781" rIns="91562" bIns="4578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941" y="0"/>
            <a:ext cx="2949098" cy="498932"/>
          </a:xfrm>
          <a:prstGeom prst="rect">
            <a:avLst/>
          </a:prstGeom>
        </p:spPr>
        <p:txBody>
          <a:bodyPr vert="horz" lIns="91562" tIns="45781" rIns="91562" bIns="45781" rtlCol="0"/>
          <a:lstStyle>
            <a:lvl1pPr algn="r">
              <a:defRPr sz="1200"/>
            </a:lvl1pPr>
          </a:lstStyle>
          <a:p>
            <a:fld id="{A3DAC6AD-CA4D-47DA-B811-B69DE9F263D4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5170"/>
            <a:ext cx="2949098" cy="498931"/>
          </a:xfrm>
          <a:prstGeom prst="rect">
            <a:avLst/>
          </a:prstGeom>
        </p:spPr>
        <p:txBody>
          <a:bodyPr vert="horz" lIns="91562" tIns="45781" rIns="91562" bIns="4578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941" y="9445170"/>
            <a:ext cx="2949098" cy="498931"/>
          </a:xfrm>
          <a:prstGeom prst="rect">
            <a:avLst/>
          </a:prstGeom>
        </p:spPr>
        <p:txBody>
          <a:bodyPr vert="horz" lIns="91562" tIns="45781" rIns="91562" bIns="45781" rtlCol="0" anchor="b"/>
          <a:lstStyle>
            <a:lvl1pPr algn="r">
              <a:defRPr sz="1200"/>
            </a:lvl1pPr>
          </a:lstStyle>
          <a:p>
            <a:fld id="{52124A20-706A-48AF-8C8F-53792E76B8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032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841" cy="497762"/>
          </a:xfrm>
          <a:prstGeom prst="rect">
            <a:avLst/>
          </a:prstGeom>
        </p:spPr>
        <p:txBody>
          <a:bodyPr vert="horz" lIns="91562" tIns="45781" rIns="91562" bIns="4578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184" y="0"/>
            <a:ext cx="2949841" cy="497762"/>
          </a:xfrm>
          <a:prstGeom prst="rect">
            <a:avLst/>
          </a:prstGeom>
        </p:spPr>
        <p:txBody>
          <a:bodyPr vert="horz" lIns="91562" tIns="45781" rIns="91562" bIns="45781" rtlCol="0"/>
          <a:lstStyle>
            <a:lvl1pPr algn="r">
              <a:defRPr sz="1200"/>
            </a:lvl1pPr>
          </a:lstStyle>
          <a:p>
            <a:fld id="{CF121F30-3F44-4E7B-80FC-2D0C27887C7C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3013"/>
            <a:ext cx="4475163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2" tIns="45781" rIns="91562" bIns="4578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244" y="4785192"/>
            <a:ext cx="5445127" cy="3915300"/>
          </a:xfrm>
          <a:prstGeom prst="rect">
            <a:avLst/>
          </a:prstGeom>
        </p:spPr>
        <p:txBody>
          <a:bodyPr vert="horz" lIns="91562" tIns="45781" rIns="91562" bIns="4578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338"/>
            <a:ext cx="2949841" cy="497762"/>
          </a:xfrm>
          <a:prstGeom prst="rect">
            <a:avLst/>
          </a:prstGeom>
        </p:spPr>
        <p:txBody>
          <a:bodyPr vert="horz" lIns="91562" tIns="45781" rIns="91562" bIns="4578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184" y="9446338"/>
            <a:ext cx="2949841" cy="497762"/>
          </a:xfrm>
          <a:prstGeom prst="rect">
            <a:avLst/>
          </a:prstGeom>
        </p:spPr>
        <p:txBody>
          <a:bodyPr vert="horz" lIns="91562" tIns="45781" rIns="91562" bIns="45781" rtlCol="0" anchor="b"/>
          <a:lstStyle>
            <a:lvl1pPr algn="r">
              <a:defRPr sz="1200"/>
            </a:lvl1pPr>
          </a:lstStyle>
          <a:p>
            <a:fld id="{0A599142-99C7-4B2E-82F5-6577058AB2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373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5620">
              <a:defRPr/>
            </a:pPr>
            <a:fld id="{25840E08-38CE-4ECA-BDEB-CA7AEDF1FA3C}" type="slidenum">
              <a:rPr lang="ru-RU" smtClean="0">
                <a:solidFill>
                  <a:prstClr val="black"/>
                </a:solidFill>
                <a:latin typeface="Calibri"/>
              </a:rPr>
              <a:pPr defTabSz="915620">
                <a:defRPr/>
              </a:pPr>
              <a:t>1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4439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99142-99C7-4B2E-82F5-6577058AB268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442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8B9B-A29E-48DE-A0B8-9BFB0DAB758C}" type="datetime1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72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C5438-F3F8-4386-B889-3568F1FC6851}" type="datetime1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861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45EBC-A5F7-4035-B940-3BBD88B36288}" type="datetime1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130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8CB32-0087-4E2C-A8D9-2F45D7C30DBD}" type="datetime1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072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327AB-FAD2-4BDF-B11C-40BC2498FDBB}" type="datetime1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075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8B19B-3728-4E85-9E9F-FB143C30CF91}" type="datetime1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474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9408D-17C4-4FFA-8BBE-7EB408ED6240}" type="datetime1">
              <a:rPr lang="ru-RU" smtClean="0"/>
              <a:pPr/>
              <a:t>26.11.2021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218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ABEB1-B498-4FB5-8494-ADCBCA077E46}" type="datetime1">
              <a:rPr lang="ru-RU" smtClean="0"/>
              <a:pPr/>
              <a:t>26.11.2021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169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827D1-63A9-4340-A652-912321EF674A}" type="datetime1">
              <a:rPr lang="ru-RU" smtClean="0"/>
              <a:pPr/>
              <a:t>26.11.2021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3696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6F55-6AEC-41A3-8147-D8A15E39B0A6}" type="datetime1">
              <a:rPr lang="ru-RU" smtClean="0"/>
              <a:pPr/>
              <a:t>26.11.2021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9007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B1C85-6019-482E-9E7F-5EEAA70563C7}" type="datetime1">
              <a:rPr lang="ru-RU" smtClean="0"/>
              <a:pPr/>
              <a:t>26.11.2021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217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A0F2-9380-4ECA-8BF7-0D8FEA9077C2}" type="datetime1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3167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0A138-0383-41A8-89FB-A6DAD884EE55}" type="datetime1">
              <a:rPr lang="ru-RU" smtClean="0"/>
              <a:pPr/>
              <a:t>26.11.2021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9664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F112-EC49-4F7A-AF62-08AE975C2FEC}" type="datetime1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9913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484B0-17E8-4BC0-9832-E5899D27FFA5}" type="datetime1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973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96660-7E87-493B-B335-F653F8E69ADA}" type="datetime1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925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114B-B81E-4BE5-96C9-3C8CDDE133DE}" type="datetime1">
              <a:rPr lang="ru-RU" smtClean="0"/>
              <a:pPr/>
              <a:t>26.11.2021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111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7B8E9-5D5F-4167-B5F0-75BF0148D879}" type="datetime1">
              <a:rPr lang="ru-RU" smtClean="0"/>
              <a:pPr/>
              <a:t>26.11.2021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236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AABF-238C-438A-A57F-1897563462DF}" type="datetime1">
              <a:rPr lang="ru-RU" smtClean="0"/>
              <a:pPr/>
              <a:t>26.11.2021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770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FF5C-AD30-4CFF-BB1D-BCBB56F1F451}" type="datetime1">
              <a:rPr lang="ru-RU" smtClean="0"/>
              <a:pPr/>
              <a:t>26.11.2021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813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EA7A-D21E-435A-BBC7-F4CE346E5F0E}" type="datetime1">
              <a:rPr lang="ru-RU" smtClean="0"/>
              <a:pPr/>
              <a:t>26.11.2021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063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F667-98A4-4279-B33F-15BBB96053B8}" type="datetime1">
              <a:rPr lang="ru-RU" smtClean="0"/>
              <a:pPr/>
              <a:t>26.11.2021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942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CFEFB-BF6E-4CF4-8833-353F807190FD}" type="datetime1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652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844083" rtl="0" eaLnBrk="1" latinLnBrk="0" hangingPunct="1"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6531" indent="-316531" algn="l" defTabSz="844083" rtl="0" eaLnBrk="1" latinLnBrk="0" hangingPunct="1">
        <a:spcBef>
          <a:spcPct val="20000"/>
        </a:spcBef>
        <a:buFont typeface="Arial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defTabSz="844083" rtl="0" eaLnBrk="1" latinLnBrk="0" hangingPunct="1">
        <a:spcBef>
          <a:spcPct val="20000"/>
        </a:spcBef>
        <a:buFont typeface="Arial" pitchFamily="34" charset="0"/>
        <a:buChar char="–"/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spcBef>
          <a:spcPct val="20000"/>
        </a:spcBef>
        <a:buFont typeface="Arial" pitchFamily="34" charset="0"/>
        <a:buChar char="–"/>
        <a:defRPr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spcBef>
          <a:spcPct val="20000"/>
        </a:spcBef>
        <a:buFont typeface="Arial" pitchFamily="34" charset="0"/>
        <a:buChar char="»"/>
        <a:defRPr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74D78-CEDC-4325-ABBE-EF8CD175A526}" type="datetime1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81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844083" rtl="0" eaLnBrk="1" latinLnBrk="0" hangingPunct="1"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6531" indent="-316531" algn="l" defTabSz="844083" rtl="0" eaLnBrk="1" latinLnBrk="0" hangingPunct="1">
        <a:spcBef>
          <a:spcPct val="20000"/>
        </a:spcBef>
        <a:buFont typeface="Arial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defTabSz="844083" rtl="0" eaLnBrk="1" latinLnBrk="0" hangingPunct="1">
        <a:spcBef>
          <a:spcPct val="20000"/>
        </a:spcBef>
        <a:buFont typeface="Arial" pitchFamily="34" charset="0"/>
        <a:buChar char="–"/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spcBef>
          <a:spcPct val="20000"/>
        </a:spcBef>
        <a:buFont typeface="Arial" pitchFamily="34" charset="0"/>
        <a:buChar char="–"/>
        <a:defRPr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spcBef>
          <a:spcPct val="20000"/>
        </a:spcBef>
        <a:buFont typeface="Arial" pitchFamily="34" charset="0"/>
        <a:buChar char="»"/>
        <a:defRPr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153525" y="2045711"/>
            <a:ext cx="55771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4083"/>
            <a:r>
              <a:rPr lang="ru-RU" sz="2800" b="1" cap="all" dirty="0" smtClean="0">
                <a:solidFill>
                  <a:srgbClr val="002060"/>
                </a:solidFill>
                <a:latin typeface="PT Sans" panose="020B0503020203020204" pitchFamily="34" charset="-52"/>
                <a:ea typeface="Helvetica Neue"/>
                <a:cs typeface="Arial" pitchFamily="34" charset="0"/>
              </a:rPr>
              <a:t>банк </a:t>
            </a:r>
            <a:r>
              <a:rPr lang="ru-RU" sz="2800" b="1" cap="all" dirty="0">
                <a:solidFill>
                  <a:srgbClr val="002060"/>
                </a:solidFill>
                <a:latin typeface="PT Sans" panose="020B0503020203020204" pitchFamily="34" charset="-52"/>
                <a:ea typeface="Helvetica Neue"/>
                <a:cs typeface="Arial" pitchFamily="34" charset="0"/>
              </a:rPr>
              <a:t>тренировочных заданий по оценке </a:t>
            </a:r>
            <a:r>
              <a:rPr lang="ru-RU" sz="2800" b="1" cap="all" dirty="0" smtClean="0">
                <a:solidFill>
                  <a:srgbClr val="002060"/>
                </a:solidFill>
                <a:latin typeface="PT Sans" panose="020B0503020203020204" pitchFamily="34" charset="-52"/>
                <a:ea typeface="Helvetica Neue"/>
                <a:cs typeface="Arial" pitchFamily="34" charset="0"/>
              </a:rPr>
              <a:t>функциональной грамотности</a:t>
            </a:r>
            <a:endParaRPr lang="ru-RU" sz="2800" b="1" cap="all" dirty="0">
              <a:solidFill>
                <a:srgbClr val="002060"/>
              </a:solidFill>
              <a:latin typeface="PT Sans" panose="020B0503020203020204" pitchFamily="34" charset="-52"/>
              <a:ea typeface="Helvetica Neue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44936" y="154075"/>
            <a:ext cx="21161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Приложение</a:t>
            </a:r>
          </a:p>
        </p:txBody>
      </p:sp>
    </p:spTree>
    <p:extLst>
      <p:ext uri="{BB962C8B-B14F-4D97-AF65-F5344CB8AC3E}">
        <p14:creationId xmlns:p14="http://schemas.microsoft.com/office/powerpoint/2010/main" val="288650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413309" y="1108799"/>
            <a:ext cx="8317381" cy="5262739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ВХОД ОТ «УЧЕНИКА»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43584" y="4445930"/>
            <a:ext cx="68909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Ввести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адресную строку браузера ссылку на прохождение мероприятия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и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нажать на клавиатуре кнопку «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Enter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открывшейся странице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ввести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код мероприятия (код может быть заполнен автоматически) и пароль (индивидуальный код участника), поставить галочку «Я не робот» и нажать на кнопку «Войти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».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1359491"/>
            <a:ext cx="5953125" cy="28568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2158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ПРИМЕР ЗАДАНИЯ ДИАГНОСТИЧЕСКОЙ РАБОТЫ</a:t>
            </a:r>
            <a:endParaRPr lang="ru-RU" sz="2000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039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413309" y="1108799"/>
            <a:ext cx="8317381" cy="5262739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ПРОВЕРИТЬ ХОД ВЫПОЛНЕНИЯ РАБОТ УЧЕНИКАМИ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10" y="1412478"/>
            <a:ext cx="5934075" cy="2847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ая выноска 9"/>
          <p:cNvSpPr/>
          <p:nvPr/>
        </p:nvSpPr>
        <p:spPr>
          <a:xfrm rot="10800000" flipH="1">
            <a:off x="1565453" y="4133088"/>
            <a:ext cx="7285940" cy="2377437"/>
          </a:xfrm>
          <a:prstGeom prst="wedgeRectCallout">
            <a:avLst>
              <a:gd name="adj1" fmla="val -33458"/>
              <a:gd name="adj2" fmla="val 59523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923897" y="4418382"/>
            <a:ext cx="6590993" cy="1885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Индикатор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прогресса прохождения диагностической работы.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Отображается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колонке «Прогресс».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Индикатор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оценивания работы (информация о том, требуется экспертиза развернутых ответов для данной работы или нет). Отображается в колонке «Оценивание / результат» до оценивания работы.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Итоговый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результат за выполненную работу (сумма баллов автоматизированного и экспертного оценивания работы). Отображается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колонке «Оценивание / результат» после оценивания работы.</a:t>
            </a:r>
          </a:p>
        </p:txBody>
      </p:sp>
    </p:spTree>
    <p:extLst>
      <p:ext uri="{BB962C8B-B14F-4D97-AF65-F5344CB8AC3E}">
        <p14:creationId xmlns:p14="http://schemas.microsoft.com/office/powerpoint/2010/main" val="81438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ая выноска 25"/>
          <p:cNvSpPr/>
          <p:nvPr/>
        </p:nvSpPr>
        <p:spPr>
          <a:xfrm rot="10800000">
            <a:off x="413309" y="1108799"/>
            <a:ext cx="8317381" cy="5262739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ПРОВЕСТИ ЭКСПЕРТИЗУ РАБОТ УЧЕНИКОВ?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50" y="1367172"/>
            <a:ext cx="7579766" cy="36378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ая выноска 11"/>
          <p:cNvSpPr/>
          <p:nvPr/>
        </p:nvSpPr>
        <p:spPr>
          <a:xfrm rot="10800000" flipH="1">
            <a:off x="1259184" y="4358639"/>
            <a:ext cx="5258659" cy="1815390"/>
          </a:xfrm>
          <a:prstGeom prst="wedgeRectCallout">
            <a:avLst>
              <a:gd name="adj1" fmla="val 56406"/>
              <a:gd name="adj2" fmla="val 107475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616660" y="4658564"/>
            <a:ext cx="478413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1. </a:t>
            </a:r>
          </a:p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странице проведения мероприятия из перечня работ выберите работу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пометкой «Требуется экспертиза» и нажмите на данную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запись.</a:t>
            </a: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Проводить проверку выполненной работы рекомендуется в течение 3 (трех) дней после выполнения ее учеником</a:t>
            </a:r>
          </a:p>
        </p:txBody>
      </p:sp>
    </p:spTree>
    <p:extLst>
      <p:ext uri="{BB962C8B-B14F-4D97-AF65-F5344CB8AC3E}">
        <p14:creationId xmlns:p14="http://schemas.microsoft.com/office/powerpoint/2010/main" val="354606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ая выноска 25"/>
          <p:cNvSpPr/>
          <p:nvPr/>
        </p:nvSpPr>
        <p:spPr>
          <a:xfrm rot="10800000">
            <a:off x="444500" y="1100799"/>
            <a:ext cx="8317381" cy="5262739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587" y="1134667"/>
            <a:ext cx="7477125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ПРОВЕСТИ ЭКСПЕРТИЗУ РАБОТ УЧЕНИКОВ?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 rot="10800000" flipH="1">
            <a:off x="1986558" y="5175705"/>
            <a:ext cx="5903995" cy="1195834"/>
          </a:xfrm>
          <a:prstGeom prst="wedgeRectCallout">
            <a:avLst>
              <a:gd name="adj1" fmla="val -49964"/>
              <a:gd name="adj2" fmla="val 70509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121723" y="5175705"/>
            <a:ext cx="56336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2.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 странице проведения экспертизы ознакомьтесь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сопроводительной документацией по проверке диагностической работы, нажав на кнопку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«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Критерии оценивания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».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227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ая выноска 25"/>
          <p:cNvSpPr/>
          <p:nvPr/>
        </p:nvSpPr>
        <p:spPr>
          <a:xfrm rot="10800000">
            <a:off x="413308" y="1108798"/>
            <a:ext cx="8317381" cy="5357838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68" y="1159898"/>
            <a:ext cx="6650999" cy="3101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ПРОВЕСТИ ЭКСПЕРТИЗУ РАБОТ УЧЕНИКОВ?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 rot="10800000" flipH="1">
            <a:off x="1028269" y="4335693"/>
            <a:ext cx="7157440" cy="2130943"/>
          </a:xfrm>
          <a:prstGeom prst="wedgeRectCallout">
            <a:avLst>
              <a:gd name="adj1" fmla="val 33149"/>
              <a:gd name="adj2" fmla="val 56331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320175" y="4253501"/>
            <a:ext cx="657362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3.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Внимательно прочтите текст задания и развернутый ответ участника на него, после чего в блоке «Критерии оценивания» проставьте критерий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соответствующее заданию пустое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поле.</a:t>
            </a: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4.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После проверки работы и проставления всех критериев оценивания нажмите на кнопку «Завершить проверку», находящуюся внизу страницы проведения экспертизы справа.</a:t>
            </a:r>
          </a:p>
        </p:txBody>
      </p:sp>
    </p:spTree>
    <p:extLst>
      <p:ext uri="{BB962C8B-B14F-4D97-AF65-F5344CB8AC3E}">
        <p14:creationId xmlns:p14="http://schemas.microsoft.com/office/powerpoint/2010/main" val="4243709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ая выноска 25"/>
          <p:cNvSpPr/>
          <p:nvPr/>
        </p:nvSpPr>
        <p:spPr>
          <a:xfrm rot="10800000">
            <a:off x="413308" y="1108798"/>
            <a:ext cx="8317381" cy="5357838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ПРОВЕСТИ ЭКСПЕРТИЗУ РАБОТ УЧЕНИКОВ?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31" y="1396008"/>
            <a:ext cx="6732878" cy="331498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ая выноска 9"/>
          <p:cNvSpPr/>
          <p:nvPr/>
        </p:nvSpPr>
        <p:spPr>
          <a:xfrm rot="10800000" flipH="1">
            <a:off x="2333339" y="4164882"/>
            <a:ext cx="6093775" cy="2009143"/>
          </a:xfrm>
          <a:prstGeom prst="wedgeRectCallout">
            <a:avLst>
              <a:gd name="adj1" fmla="val 22151"/>
              <a:gd name="adj2" fmla="val 62158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596478" y="4353600"/>
            <a:ext cx="554534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5.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После завершения проверки развернутых ответов участника автоматически откроется страница проведения мероприятия.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столбце «Оценивание/результат» для проверенной работы будет отображаться итоговый балл за работу (сумма автоматизированного и экспертного оценивания) </a:t>
            </a:r>
          </a:p>
        </p:txBody>
      </p:sp>
    </p:spTree>
    <p:extLst>
      <p:ext uri="{BB962C8B-B14F-4D97-AF65-F5344CB8AC3E}">
        <p14:creationId xmlns:p14="http://schemas.microsoft.com/office/powerpoint/2010/main" val="3533516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ая выноска 25"/>
          <p:cNvSpPr/>
          <p:nvPr/>
        </p:nvSpPr>
        <p:spPr>
          <a:xfrm rot="10800000">
            <a:off x="413308" y="1108798"/>
            <a:ext cx="8317381" cy="5357838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ПРОВЕСТИ ЭКСПЕРТИЗУ РАБОТ УЧЕНИКОВ?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03" y="1481599"/>
            <a:ext cx="7554079" cy="232806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ая выноска 9"/>
          <p:cNvSpPr/>
          <p:nvPr/>
        </p:nvSpPr>
        <p:spPr>
          <a:xfrm rot="10800000" flipH="1">
            <a:off x="2260189" y="4099047"/>
            <a:ext cx="6093775" cy="2009143"/>
          </a:xfrm>
          <a:prstGeom prst="wedgeRectCallout">
            <a:avLst>
              <a:gd name="adj1" fmla="val 33315"/>
              <a:gd name="adj2" fmla="val 76722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552588" y="4302395"/>
            <a:ext cx="554534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6.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Для получения подробных результатов по работе каждого участника и просмотра процента выполнения заданий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каждым</a:t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из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участников на странице проведения мероприятия нажмите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кнопку «Скачать результаты»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и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сохраните файл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локальном диске компьютера.</a:t>
            </a:r>
          </a:p>
        </p:txBody>
      </p:sp>
    </p:spTree>
    <p:extLst>
      <p:ext uri="{BB962C8B-B14F-4D97-AF65-F5344CB8AC3E}">
        <p14:creationId xmlns:p14="http://schemas.microsoft.com/office/powerpoint/2010/main" val="1700929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ый треугольник 15"/>
          <p:cNvSpPr/>
          <p:nvPr/>
        </p:nvSpPr>
        <p:spPr>
          <a:xfrm flipH="1">
            <a:off x="687524" y="3252083"/>
            <a:ext cx="8456476" cy="3612010"/>
          </a:xfrm>
          <a:prstGeom prst="rtTriangle">
            <a:avLst/>
          </a:prstGeom>
          <a:gradFill>
            <a:gsLst>
              <a:gs pos="0">
                <a:schemeClr val="accent1">
                  <a:lumMod val="0"/>
                  <a:lumOff val="100000"/>
                  <a:alpha val="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ru-RU">
              <a:latin typeface="PT Sans" panose="020B0503020203020204" pitchFamily="34" charset="-52"/>
            </a:endParaRPr>
          </a:p>
        </p:txBody>
      </p:sp>
      <p:sp>
        <p:nvSpPr>
          <p:cNvPr id="17" name="Shape 7"/>
          <p:cNvSpPr/>
          <p:nvPr/>
        </p:nvSpPr>
        <p:spPr>
          <a:xfrm>
            <a:off x="1043609" y="4494251"/>
            <a:ext cx="7056784" cy="1328647"/>
          </a:xfrm>
          <a:prstGeom prst="roundRect">
            <a:avLst>
              <a:gd name="adj" fmla="val 0"/>
            </a:avLst>
          </a:prstGeom>
          <a:solidFill>
            <a:srgbClr val="5585BF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504000" fontAlgn="base">
              <a:spcBef>
                <a:spcPts val="600"/>
              </a:spcBef>
              <a:spcAft>
                <a:spcPct val="0"/>
              </a:spcAft>
              <a:defRPr sz="1800" cap="none">
                <a:solidFill>
                  <a:srgbClr val="000000"/>
                </a:solidFill>
              </a:defRPr>
            </a:pPr>
            <a:endParaRPr lang="ru-RU" sz="1400" b="1" cap="none" dirty="0">
              <a:solidFill>
                <a:schemeClr val="bg1"/>
              </a:solidFill>
              <a:latin typeface="PT Sans" charset="-52"/>
              <a:ea typeface="+mn-ea"/>
              <a:cs typeface="+mn-cs"/>
            </a:endParaRPr>
          </a:p>
        </p:txBody>
      </p:sp>
      <p:sp>
        <p:nvSpPr>
          <p:cNvPr id="25" name="Прямоугольная выноска 24"/>
          <p:cNvSpPr/>
          <p:nvPr/>
        </p:nvSpPr>
        <p:spPr>
          <a:xfrm>
            <a:off x="5724128" y="2708920"/>
            <a:ext cx="2376264" cy="1365646"/>
          </a:xfrm>
          <a:prstGeom prst="wedgeRectCallout">
            <a:avLst>
              <a:gd name="adj1" fmla="val -111532"/>
              <a:gd name="adj2" fmla="val -50690"/>
            </a:avLst>
          </a:prstGeom>
          <a:noFill/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СЛУЖБА ПОДДЕРЖКИ РЕСУРСА</a:t>
            </a:r>
            <a:endParaRPr lang="ru-RU" sz="2000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961" y="2991365"/>
            <a:ext cx="726057" cy="74697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370" y="3018257"/>
            <a:ext cx="723068" cy="720080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2051720" y="4828093"/>
            <a:ext cx="56511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09550" fontAlgn="base">
              <a:spcBef>
                <a:spcPts val="600"/>
              </a:spcBef>
              <a:spcAft>
                <a:spcPct val="0"/>
              </a:spcAft>
              <a:tabLst>
                <a:tab pos="444500" algn="l"/>
                <a:tab pos="7534275" algn="l"/>
              </a:tabLst>
              <a:defRPr sz="1800" cap="none">
                <a:solidFill>
                  <a:srgbClr val="000000"/>
                </a:solidFill>
              </a:defRPr>
            </a:pPr>
            <a:r>
              <a:rPr lang="ru-RU" dirty="0" smtClean="0">
                <a:solidFill>
                  <a:schemeClr val="bg1"/>
                </a:solidFill>
                <a:latin typeface="PT Sans" charset="-52"/>
              </a:rPr>
              <a:t>По </a:t>
            </a:r>
            <a:r>
              <a:rPr lang="ru-RU" dirty="0">
                <a:solidFill>
                  <a:schemeClr val="bg1"/>
                </a:solidFill>
                <a:latin typeface="PT Sans" charset="-52"/>
              </a:rPr>
              <a:t>всем вопросам работы с ресурсом просьба обращаться fg@edu.ru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948331" y="1690495"/>
            <a:ext cx="72473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09550" fontAlgn="base">
              <a:spcBef>
                <a:spcPts val="600"/>
              </a:spcBef>
              <a:spcAft>
                <a:spcPct val="0"/>
              </a:spcAft>
              <a:tabLst>
                <a:tab pos="444500" algn="l"/>
                <a:tab pos="7534275" algn="l"/>
              </a:tabLst>
              <a:defRPr sz="1800" cap="none">
                <a:solidFill>
                  <a:srgbClr val="000000"/>
                </a:solidFill>
              </a:defRPr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Рекомендуем для проведения функционального тестирования использовать браузер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Google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Chrome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 версии 68 и выше,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либо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Mozilla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Firefoх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 версии 57 и выше.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937395"/>
            <a:ext cx="504056" cy="42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81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84001" y="2804464"/>
            <a:ext cx="83534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>
                <a:solidFill>
                  <a:srgbClr val="375075"/>
                </a:solidFill>
                <a:latin typeface="PT Sans" panose="020B0503020203020204" pitchFamily="34" charset="-52"/>
              </a:defRPr>
            </a:lvl1pPr>
          </a:lstStyle>
          <a:p>
            <a:pPr algn="ctr"/>
            <a:r>
              <a:rPr lang="ru-RU" sz="3500" b="1" dirty="0" smtClean="0">
                <a:solidFill>
                  <a:srgbClr val="4D71A5"/>
                </a:solidFill>
              </a:rPr>
              <a:t>Благодарим за внимание!</a:t>
            </a:r>
            <a:endParaRPr lang="ru-RU" sz="3500" b="1" dirty="0">
              <a:solidFill>
                <a:srgbClr val="4D71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3171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70585" y="4653136"/>
            <a:ext cx="8010145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Вход педагогов осуществляется только с использованием учетной записи портала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«Российская электронная школа»,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связи с чем необходима предварительная регистрация на портале в роли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«Учитель»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. 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При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регистрации необходимо обязательно указывать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образовательную организацию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.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8" r="2906" b="24129"/>
          <a:stretch/>
        </p:blipFill>
        <p:spPr>
          <a:xfrm>
            <a:off x="308919" y="535299"/>
            <a:ext cx="8569412" cy="390244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600685" y="58272"/>
            <a:ext cx="2377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376092"/>
                </a:solidFill>
              </a:rPr>
              <a:t>https://fg.resh.edu.ru/</a:t>
            </a:r>
          </a:p>
        </p:txBody>
      </p:sp>
    </p:spTree>
    <p:extLst>
      <p:ext uri="{BB962C8B-B14F-4D97-AF65-F5344CB8AC3E}">
        <p14:creationId xmlns:p14="http://schemas.microsoft.com/office/powerpoint/2010/main" val="375039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70585" y="4909161"/>
            <a:ext cx="80101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открывшемся окне введите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логин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 и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пароль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 вашего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личного кабинета «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Учителя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» портала «Российская электронная школа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»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https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://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resh.edu.ru</a:t>
            </a:r>
          </a:p>
          <a:p>
            <a:endParaRPr lang="ru-RU" sz="16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случае отсутствия учетной записи «Учитель» на портале «Российская электронная школа» </a:t>
            </a: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выберите «Зарегистрироваться в РЭШ»</a:t>
            </a:r>
            <a:endParaRPr lang="ru-RU" sz="1400" i="1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endParaRPr lang="ru-RU" sz="16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50" y="414225"/>
            <a:ext cx="8569413" cy="433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245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a51447e-a207-459a-b45b-09b733834dd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63" y="395023"/>
            <a:ext cx="7258336" cy="58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ая выноска 4"/>
          <p:cNvSpPr/>
          <p:nvPr/>
        </p:nvSpPr>
        <p:spPr>
          <a:xfrm rot="10800000" flipH="1">
            <a:off x="5647334" y="2589580"/>
            <a:ext cx="3182112" cy="1923898"/>
          </a:xfrm>
          <a:prstGeom prst="wedgeRectCallout">
            <a:avLst>
              <a:gd name="adj1" fmla="val -61089"/>
              <a:gd name="adj2" fmla="val -20167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925311" y="2851167"/>
            <a:ext cx="26773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случае отсутствия школы </a:t>
            </a: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выпадающем списке, необходимо направить сообщение оператору, выбрав ссылку «Моей школы нет </a:t>
            </a: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списке» 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Прямоугольная выноска 5"/>
          <p:cNvSpPr/>
          <p:nvPr/>
        </p:nvSpPr>
        <p:spPr>
          <a:xfrm rot="10800000" flipH="1">
            <a:off x="5647334" y="4635397"/>
            <a:ext cx="3182112" cy="1392328"/>
          </a:xfrm>
          <a:prstGeom prst="wedgeRectCallout">
            <a:avLst>
              <a:gd name="adj1" fmla="val -73503"/>
              <a:gd name="adj2" fmla="val -6796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925311" y="4823834"/>
            <a:ext cx="26773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После заполнения нажать «Поступить в школу».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указанный e-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mail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придет ссылка для авторизации.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211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438912" y="1086854"/>
            <a:ext cx="8317381" cy="5035967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60" y="1331502"/>
            <a:ext cx="7889425" cy="202617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СОЗДАТЬ МЕРОПРИЯТИЕ?</a:t>
            </a:r>
            <a:endParaRPr lang="ru-RU" sz="2000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33778" y="4268347"/>
            <a:ext cx="62837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1. 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разделе «Мероприятия» нажмите на кнопку «Создать мероприятие» </a:t>
            </a:r>
          </a:p>
        </p:txBody>
      </p:sp>
    </p:spTree>
    <p:extLst>
      <p:ext uri="{BB962C8B-B14F-4D97-AF65-F5344CB8AC3E}">
        <p14:creationId xmlns:p14="http://schemas.microsoft.com/office/powerpoint/2010/main" val="1989547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438912" y="1086854"/>
            <a:ext cx="8317381" cy="5035967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СОЗДАТЬ МЕРОПРИЯТИЕ?</a:t>
            </a:r>
            <a:endParaRPr lang="ru-RU" sz="2000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57067" y="1967774"/>
            <a:ext cx="253837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2.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заполните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поле «Название мероприятия»;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флажком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выберите направление функциональной грамотности;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поле «Дата проведения» выберите дату проведения мероприятия.</a:t>
            </a: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65" y="1492432"/>
            <a:ext cx="4787780" cy="41622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1537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7" t="13783" r="19776" b="27790"/>
          <a:stretch/>
        </p:blipFill>
        <p:spPr bwMode="auto">
          <a:xfrm>
            <a:off x="519271" y="980194"/>
            <a:ext cx="7572054" cy="400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ая выноска 11"/>
          <p:cNvSpPr/>
          <p:nvPr/>
        </p:nvSpPr>
        <p:spPr>
          <a:xfrm rot="10800000" flipH="1">
            <a:off x="4787757" y="3927273"/>
            <a:ext cx="3676649" cy="1967789"/>
          </a:xfrm>
          <a:prstGeom prst="wedgeRectCallout">
            <a:avLst>
              <a:gd name="adj1" fmla="val -75062"/>
              <a:gd name="adj2" fmla="val 80940"/>
            </a:avLst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СОЗДАТЬ МЕРОПРИЯТИЕ?</a:t>
            </a:r>
            <a:endParaRPr lang="ru-RU" sz="2000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51" y="1445050"/>
            <a:ext cx="3676650" cy="153860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4937763" y="4311003"/>
            <a:ext cx="29041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3. </a:t>
            </a:r>
          </a:p>
          <a:p>
            <a:r>
              <a:rPr lang="ru-RU" sz="1600" dirty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Укажите контрольные измерительные материалы для каждого </a:t>
            </a:r>
            <a:r>
              <a:rPr lang="ru-RU" sz="1600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варианта. </a:t>
            </a:r>
            <a:endParaRPr lang="ru-RU" sz="1600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172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438911" y="1086853"/>
            <a:ext cx="8317381" cy="5357837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СОЗДАТЬ МЕРОПРИЯТИЕ?</a:t>
            </a:r>
            <a:endParaRPr lang="ru-RU" sz="2000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41" y="1318565"/>
            <a:ext cx="7379411" cy="3216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28" t="14382" r="31208" b="45918"/>
          <a:stretch/>
        </p:blipFill>
        <p:spPr bwMode="auto">
          <a:xfrm>
            <a:off x="1048551" y="3765772"/>
            <a:ext cx="3749646" cy="2160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ая выноска 9"/>
          <p:cNvSpPr/>
          <p:nvPr/>
        </p:nvSpPr>
        <p:spPr>
          <a:xfrm rot="10800000" flipH="1">
            <a:off x="5164241" y="4665176"/>
            <a:ext cx="3122773" cy="1584060"/>
          </a:xfrm>
          <a:prstGeom prst="wedgeRectCallout">
            <a:avLst>
              <a:gd name="adj1" fmla="val -71143"/>
              <a:gd name="adj2" fmla="val 3417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435195" y="4857042"/>
            <a:ext cx="26627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4. 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 странице проведения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мероприятия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необходимо добавить класс.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582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438912" y="1108799"/>
            <a:ext cx="8317381" cy="5035967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ПРОВЕСТИ МЕРОПРИЯТИЕ?</a:t>
            </a:r>
            <a:endParaRPr lang="ru-RU" sz="2000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06928" y="2761409"/>
            <a:ext cx="607893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1. </a:t>
            </a:r>
          </a:p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Для предоставления участникам доступа к прохождению мероприятия нажмите на кнопку «Скачать коды доступа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».</a:t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результате на локальный диск компьютера будет сохранен файл в формате MS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Excel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, содержащий ссылку на прохождение мероприятия и индивидуальный код для каждого участника</a:t>
            </a:r>
          </a:p>
        </p:txBody>
      </p:sp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76" y="1468846"/>
            <a:ext cx="7563180" cy="930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98" r="33447" b="54361"/>
          <a:stretch/>
        </p:blipFill>
        <p:spPr bwMode="auto">
          <a:xfrm>
            <a:off x="1004317" y="4454180"/>
            <a:ext cx="7607977" cy="1545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1866975"/>
      </p:ext>
    </p:extLst>
  </p:cSld>
  <p:clrMapOvr>
    <a:masterClrMapping/>
  </p:clrMapOvr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17471</TotalTime>
  <Words>415</Words>
  <Application>Microsoft Office PowerPoint</Application>
  <PresentationFormat>Экран (4:3)</PresentationFormat>
  <Paragraphs>60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Verdana</vt:lpstr>
      <vt:lpstr>Times New Roman</vt:lpstr>
      <vt:lpstr>Helvetica Neue</vt:lpstr>
      <vt:lpstr>Calibri</vt:lpstr>
      <vt:lpstr>PT Sans</vt:lpstr>
      <vt:lpstr>2_Тема Office</vt:lpstr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wabb@yandex.ru</dc:creator>
  <cp:lastModifiedBy>Пользователь Windows</cp:lastModifiedBy>
  <cp:revision>1127</cp:revision>
  <cp:lastPrinted>2020-02-10T06:18:27Z</cp:lastPrinted>
  <dcterms:created xsi:type="dcterms:W3CDTF">2018-05-08T09:56:03Z</dcterms:created>
  <dcterms:modified xsi:type="dcterms:W3CDTF">2021-11-26T11:29:55Z</dcterms:modified>
</cp:coreProperties>
</file>